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presenting our project on the crime rate of Atlanta GA from 2009 to september 2021.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cbfcdb3b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cbfcdb3b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it was a longshot, we thought we would check crime against weather patterns. While most weather patterns showed little to no correlation with crime, we found it interesting that there appeared to be a weak to moderate negative correlation with an r-value of </a:t>
            </a:r>
            <a:r>
              <a:rPr lang="en" sz="1050">
                <a:solidFill>
                  <a:schemeClr val="dk1"/>
                </a:solidFill>
              </a:rPr>
              <a:t>-0.37.</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We also noted an increase in rainfall from 2016 to 2021 which is in-line with the decrease in crime over the same time period. Suffice to say, we thought there might be more to the story than criminals not wanting to get wet, and decided to keep digging. </a:t>
            </a:r>
            <a:endParaRPr sz="105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b6d16bf86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b6d16bf86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b6d16bf86_1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b6d16bf86_1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b6d16bf86_1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b6d16bf86_1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b6d16bf86_1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b6d16bf86_1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b6d16bf86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b6d16bf86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prevalent myth that cultural boundaries create tension in a population and it is implied that crime increases near these boundaries.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graph, just from </a:t>
            </a:r>
            <a:r>
              <a:rPr lang="en"/>
              <a:t>visual</a:t>
            </a:r>
            <a:r>
              <a:rPr lang="en"/>
              <a:t> inspection, it </a:t>
            </a:r>
            <a:r>
              <a:rPr lang="en"/>
              <a:t>doesn't</a:t>
            </a:r>
            <a:r>
              <a:rPr lang="en"/>
              <a:t> appear like </a:t>
            </a:r>
            <a:r>
              <a:rPr lang="en"/>
              <a:t>there's</a:t>
            </a:r>
            <a:r>
              <a:rPr lang="en"/>
              <a:t> an increase in crime along racial boundaries.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looks more like crime follows major roadways, and is concentrated in areas of high </a:t>
            </a:r>
            <a:r>
              <a:rPr lang="en"/>
              <a:t>property</a:t>
            </a:r>
            <a:r>
              <a:rPr lang="en"/>
              <a:t>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possible explanation for why crime follows roads is that the main type of crime in Atlanta is larceny from a vehicle.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Being close to a fast roadway in high value areas would allow criminals access to high value targets and rapid transportation away from the scene of the crime.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 further research is still needed.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b6d16bf8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b6d16bf8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showed that there was a </a:t>
            </a:r>
            <a:r>
              <a:rPr lang="en"/>
              <a:t>spike </a:t>
            </a:r>
            <a:r>
              <a:rPr lang="en"/>
              <a:t> in unemployment during 2020, due to the COVID pandemic. However, there was a decrease in crime during that same year. Ironically it was the lowest over the 12 year time period. This shows that </a:t>
            </a:r>
            <a:r>
              <a:rPr lang="en"/>
              <a:t>although</a:t>
            </a:r>
            <a:r>
              <a:rPr lang="en"/>
              <a:t> more people in Atlanta were unemployed that did not have any effect on the amount of crime being committed.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cd335e8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cd335e8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all know, the increase of Covid in 2020, impacted just about every major city in the U.S to include Atlanta.  This led government leaders to mandate executive orders for business closures and shelter in place.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bar plot shows the rate of crime during that period in Atlanta. As you can see crime started to drop around the time the shelter in place order was mandated in March, represented by the yellow line. On April 13th, the governor lifted the order and you can see the result of crime occurrences slowly started to increase.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could be due to less people on the streets and less partying and drinking. If you didn’t know, Atlanta is known for its nightlife.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cbfcdb3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cbfcdb3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for the most part crime and COVID cases appear to be positively correlated, we noticed that whenever there appeared to be an inflection point in the curve for covid cases there was also an immediate opposite reaction in the crime curve leading us to believe these shocks either deterred criminals or reduced opportunities for them to engage in criminal activity(such as large events garnering attention from neighboring states). This would also be in line with our analysis showing mot crimes happening downtown and midtown, where most of these events would occur.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b6d16bf86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b6d16bf86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rPr>
              <a:t>(This is where we tie it all together)</a:t>
            </a:r>
            <a:endParaRPr sz="1400">
              <a:solidFill>
                <a:srgbClr val="595959"/>
              </a:solidFill>
            </a:endParaRPr>
          </a:p>
          <a:p>
            <a:pPr indent="0" lvl="0" marL="0" rtl="0" algn="l">
              <a:lnSpc>
                <a:spcPct val="115000"/>
              </a:lnSpc>
              <a:spcBef>
                <a:spcPts val="1200"/>
              </a:spcBef>
              <a:spcAft>
                <a:spcPts val="0"/>
              </a:spcAft>
              <a:buNone/>
            </a:pPr>
            <a:r>
              <a:rPr lang="en" sz="1400">
                <a:solidFill>
                  <a:srgbClr val="595959"/>
                </a:solidFill>
              </a:rPr>
              <a:t>To summarize</a:t>
            </a:r>
            <a:endParaRPr sz="1400">
              <a:solidFill>
                <a:srgbClr val="595959"/>
              </a:solidFill>
            </a:endParaRPr>
          </a:p>
          <a:p>
            <a:pPr indent="0" lvl="0" marL="0" rtl="0" algn="l">
              <a:lnSpc>
                <a:spcPct val="115000"/>
              </a:lnSpc>
              <a:spcBef>
                <a:spcPts val="1200"/>
              </a:spcBef>
              <a:spcAft>
                <a:spcPts val="0"/>
              </a:spcAft>
              <a:buNone/>
            </a:pPr>
            <a:r>
              <a:rPr lang="en" sz="1400">
                <a:solidFill>
                  <a:srgbClr val="595959"/>
                </a:solidFill>
              </a:rPr>
              <a:t>Our observations show that </a:t>
            </a:r>
            <a:r>
              <a:rPr lang="en" sz="1400">
                <a:solidFill>
                  <a:srgbClr val="595959"/>
                </a:solidFill>
              </a:rPr>
              <a:t>crime</a:t>
            </a:r>
            <a:r>
              <a:rPr lang="en" sz="1400">
                <a:solidFill>
                  <a:srgbClr val="595959"/>
                </a:solidFill>
              </a:rPr>
              <a:t> is </a:t>
            </a:r>
            <a:r>
              <a:rPr lang="en" sz="1400">
                <a:solidFill>
                  <a:srgbClr val="595959"/>
                </a:solidFill>
              </a:rPr>
              <a:t>occurring</a:t>
            </a:r>
            <a:r>
              <a:rPr lang="en" sz="1400">
                <a:solidFill>
                  <a:srgbClr val="595959"/>
                </a:solidFill>
              </a:rPr>
              <a:t> along major interstates and in areas of high wealth. Most likely due to geo-financial incentive.</a:t>
            </a:r>
            <a:endParaRPr sz="1400">
              <a:solidFill>
                <a:srgbClr val="595959"/>
              </a:solidFill>
            </a:endParaRPr>
          </a:p>
          <a:p>
            <a:pPr indent="0" lvl="0" marL="0" rtl="0" algn="l">
              <a:lnSpc>
                <a:spcPct val="115000"/>
              </a:lnSpc>
              <a:spcBef>
                <a:spcPts val="1200"/>
              </a:spcBef>
              <a:spcAft>
                <a:spcPts val="0"/>
              </a:spcAft>
              <a:buNone/>
            </a:pPr>
            <a:r>
              <a:rPr lang="en" sz="1400">
                <a:solidFill>
                  <a:srgbClr val="595959"/>
                </a:solidFill>
              </a:rPr>
              <a:t>It appears that unemployment is a strong indicator of overall crime in the city. Though in 2020 crime decreased. This is probably due to a massive increase in </a:t>
            </a:r>
            <a:r>
              <a:rPr lang="en" sz="1400">
                <a:solidFill>
                  <a:srgbClr val="595959"/>
                </a:solidFill>
              </a:rPr>
              <a:t>government</a:t>
            </a:r>
            <a:r>
              <a:rPr lang="en" sz="1400">
                <a:solidFill>
                  <a:srgbClr val="595959"/>
                </a:solidFill>
              </a:rPr>
              <a:t> spending to keep residents home and content. Then as people became normalized to the pandemic and assistance wore off, crime went back to normal. The difference between the low and the high gave an impression that crime had increase for the year.</a:t>
            </a:r>
            <a:endParaRPr sz="1400">
              <a:solidFill>
                <a:srgbClr val="595959"/>
              </a:solidFill>
            </a:endParaRPr>
          </a:p>
          <a:p>
            <a:pPr indent="0" lvl="0" marL="0" rtl="0" algn="l">
              <a:lnSpc>
                <a:spcPct val="115000"/>
              </a:lnSpc>
              <a:spcBef>
                <a:spcPts val="1200"/>
              </a:spcBef>
              <a:spcAft>
                <a:spcPts val="0"/>
              </a:spcAft>
              <a:buNone/>
            </a:pPr>
            <a:r>
              <a:rPr lang="en" sz="1400">
                <a:solidFill>
                  <a:srgbClr val="595959"/>
                </a:solidFill>
              </a:rPr>
              <a:t>From our data it shows an overall downward trend of crime over the last decade. There was a dramatic decrease in burglary over the time period, there were national outbreaks of violent crime in 2016 and 2019, but other types of crime remained steady on the tract of decline. </a:t>
            </a:r>
            <a:endParaRPr sz="1400">
              <a:solidFill>
                <a:srgbClr val="595959"/>
              </a:solidFill>
            </a:endParaRPr>
          </a:p>
          <a:p>
            <a:pPr indent="0" lvl="0" marL="0" rtl="0" algn="l">
              <a:lnSpc>
                <a:spcPct val="115000"/>
              </a:lnSpc>
              <a:spcBef>
                <a:spcPts val="1200"/>
              </a:spcBef>
              <a:spcAft>
                <a:spcPts val="0"/>
              </a:spcAft>
              <a:buNone/>
            </a:pPr>
            <a:r>
              <a:t/>
            </a:r>
            <a:endParaRPr sz="1400">
              <a:solidFill>
                <a:srgbClr val="595959"/>
              </a:solidFill>
            </a:endParaRPr>
          </a:p>
          <a:p>
            <a:pPr indent="0" lvl="0" marL="0" rtl="0" algn="l">
              <a:lnSpc>
                <a:spcPct val="115000"/>
              </a:lnSpc>
              <a:spcBef>
                <a:spcPts val="1200"/>
              </a:spcBef>
              <a:spcAft>
                <a:spcPts val="0"/>
              </a:spcAft>
              <a:buNone/>
            </a:pPr>
            <a:r>
              <a:t/>
            </a:r>
            <a:endParaRPr sz="1400">
              <a:solidFill>
                <a:srgbClr val="595959"/>
              </a:solidFill>
            </a:endParaRPr>
          </a:p>
          <a:p>
            <a:pPr indent="0" lvl="0" marL="0" rtl="0" algn="l">
              <a:lnSpc>
                <a:spcPct val="115000"/>
              </a:lnSpc>
              <a:spcBef>
                <a:spcPts val="1200"/>
              </a:spcBef>
              <a:spcAft>
                <a:spcPts val="1200"/>
              </a:spcAft>
              <a:buNone/>
            </a:pPr>
            <a:r>
              <a:t/>
            </a:r>
            <a:endParaRPr sz="1400">
              <a:solidFill>
                <a:srgbClr val="59595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b6d16bf8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b6d16bf8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a common belief that crime has increased in atlanta over the past few years. But has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Has the amount of crime, severity of crime, or type of crime really changed?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Has the data been misconstrued to fit a narrative or has crime been an increasing problem for the city.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b6d16bf86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b6d16bf86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b6d16bf8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b6d16bf8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b6d16bf8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b6d16bf8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answer this question we need to understand crime in Atlanta.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question to ask is: how has the overall amount of crime been trending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is that crime distributed over the city?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Due to the major political, financial, and health upheavals over the past decade that have wreaked havoc on the economy, how has unemployment affected crime?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how has the latest global catastrophic health event affected crime?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b6d16bf86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b6d16bf86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gathered our data from several </a:t>
            </a:r>
            <a:r>
              <a:rPr lang="en"/>
              <a:t>locations, but the most relevant piece of data was from the APD. Whose dataset ultimately led to the limiting factor of our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Information about covid-19 cases was drawn from the Georgia department of health and the CDC.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Weather data was gathered using the openweather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Geographic data was drawn from the google maps API and from the Census.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Racial demographics was also pulled from the Census.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Unemployment data was taken from the georgia department of labor.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cbfcdb4c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fcbfcdb4c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exploring the crime data I realized that, although it all came from the same source, the formats were heterogeneous in column name and number of columns.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resolve this I determined which columns felt necessary for our analysis, removed </a:t>
            </a:r>
            <a:r>
              <a:rPr lang="en"/>
              <a:t>unnecessary</a:t>
            </a:r>
            <a:r>
              <a:rPr lang="en"/>
              <a:t> columns, and reordered all columns to match the most recent version of the file.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noted that although the files were dated by year, there was data included from dates outside of our target time from of 2009- Sep 2021, and the date formats needed to be normalized.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normalized all dates to the dd/mm/yyyy format, and used this string to calculate individual columns for year, month, and day. This would also allow for more in depth analysis later.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this was completed I dropped any year values that did not begin with ‘20’ deleting both data older than 2000 and any non numerical values in the date </a:t>
            </a:r>
            <a:r>
              <a:rPr lang="en"/>
              <a:t>column. I, further, dropped any rows from before 2009 and after september 2021.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created multiple versions of the crime data, aggregating on year and month year, and merged this data to out other data sets using one or both of these columns.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aggregated by year, it was interesting to note the obvious downward trend in crime in Atlanta.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b6d16bf86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b6d16bf86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b6d16bf86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b6d16bf86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also wondering if there were any months where Atlanta was more likely to see an increase in crime? </a:t>
            </a:r>
            <a:endParaRPr/>
          </a:p>
          <a:p>
            <a:pPr indent="0" lvl="0" marL="0" rtl="0" algn="l">
              <a:spcBef>
                <a:spcPts val="0"/>
              </a:spcBef>
              <a:spcAft>
                <a:spcPts val="0"/>
              </a:spcAft>
              <a:buNone/>
            </a:pPr>
            <a:r>
              <a:rPr lang="en"/>
              <a:t>For each year we gathered the amount of crime </a:t>
            </a:r>
            <a:r>
              <a:rPr lang="en"/>
              <a:t>occurrences</a:t>
            </a:r>
            <a:r>
              <a:rPr lang="en"/>
              <a:t> per month. </a:t>
            </a:r>
            <a:endParaRPr/>
          </a:p>
          <a:p>
            <a:pPr indent="0" lvl="0" marL="0" rtl="0" algn="l">
              <a:spcBef>
                <a:spcPts val="0"/>
              </a:spcBef>
              <a:spcAft>
                <a:spcPts val="0"/>
              </a:spcAft>
              <a:buNone/>
            </a:pPr>
            <a:r>
              <a:rPr lang="en"/>
              <a:t>We created a stacked bar graph to visualize this data. </a:t>
            </a:r>
            <a:endParaRPr/>
          </a:p>
          <a:p>
            <a:pPr indent="0" lvl="0" marL="0" rtl="0" algn="l">
              <a:lnSpc>
                <a:spcPct val="115000"/>
              </a:lnSpc>
              <a:spcBef>
                <a:spcPts val="0"/>
              </a:spcBef>
              <a:spcAft>
                <a:spcPts val="0"/>
              </a:spcAft>
              <a:buClr>
                <a:schemeClr val="dk1"/>
              </a:buClr>
              <a:buSzPts val="1100"/>
              <a:buFont typeface="Arial"/>
              <a:buNone/>
            </a:pPr>
            <a:r>
              <a:rPr lang="en"/>
              <a:t>Months where we saw an increase in crime were July (summer) and October-December we do not have the 2021 data but we found there was a uptick in crime during the holiday season each year.</a:t>
            </a:r>
            <a:endParaRPr/>
          </a:p>
          <a:p>
            <a:pPr indent="0" lvl="0" marL="0" rtl="0" algn="l">
              <a:spcBef>
                <a:spcPts val="0"/>
              </a:spcBef>
              <a:spcAft>
                <a:spcPts val="0"/>
              </a:spcAft>
              <a:buNone/>
            </a:pPr>
            <a:r>
              <a:rPr lang="en"/>
              <a:t>There was a </a:t>
            </a:r>
            <a:r>
              <a:rPr lang="en"/>
              <a:t>notable</a:t>
            </a:r>
            <a:r>
              <a:rPr lang="en"/>
              <a:t> decrease in crime during </a:t>
            </a:r>
            <a:r>
              <a:rPr lang="en"/>
              <a:t>February</a:t>
            </a:r>
            <a:r>
              <a:rPr lang="en"/>
              <a:t> - that is the shortest month of the year, but the trend continues through March and April having decreased crime.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cbfcdb3b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cbfcdb3b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looks like the 2015 data might be off, we can either ignore it, change it, or explain it during the presentation. A sample sized data was used, </a:t>
            </a:r>
            <a:r>
              <a:rPr lang="en"/>
              <a:t>which</a:t>
            </a:r>
            <a:r>
              <a:rPr lang="en"/>
              <a:t> could </a:t>
            </a:r>
            <a:r>
              <a:rPr lang="en"/>
              <a:t>explain</a:t>
            </a:r>
            <a:r>
              <a:rPr lang="en"/>
              <a:t> why 2015 looks flat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2015, there was a spike in </a:t>
            </a:r>
            <a:r>
              <a:rPr lang="en"/>
              <a:t>gang</a:t>
            </a:r>
            <a:r>
              <a:rPr lang="en"/>
              <a:t> activity which accounted for 17% of </a:t>
            </a:r>
            <a:r>
              <a:rPr lang="en"/>
              <a:t>the</a:t>
            </a:r>
            <a:r>
              <a:rPr lang="en"/>
              <a:t> homicide rate.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cbfcdb3bb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cbfcdb3bb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Spike is in 2009 could be do to the recession and </a:t>
            </a:r>
            <a:r>
              <a:rPr lang="en"/>
              <a:t>continues to decrease, until 2015 and 2016. Just like the homicide graph, the aggravated assault rate increased in 2015 and 2016. After 2016 there was a decrease until 2019. Just like the homicide rate, there was a bit of an increase in the aggravated assault rate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ECDB"/>
            </a:gs>
            <a:gs pos="100000">
              <a:srgbClr val="F0A963"/>
            </a:gs>
          </a:gsLst>
          <a:path path="circle">
            <a:fillToRect b="50%" l="50%" r="50%" t="50%"/>
          </a:path>
          <a:tileRect/>
        </a:gra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33000"/>
          </a:blip>
          <a:stretch>
            <a:fillRect/>
          </a:stretch>
        </p:blipFill>
        <p:spPr>
          <a:xfrm>
            <a:off x="2451200" y="0"/>
            <a:ext cx="4691426" cy="5143501"/>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Crime in Atlanta, GA, 2009-Sept. 2021</a:t>
            </a:r>
            <a:endParaRPr/>
          </a:p>
        </p:txBody>
      </p:sp>
      <p:sp>
        <p:nvSpPr>
          <p:cNvPr id="56" name="Google Shape;56;p13"/>
          <p:cNvSpPr txBox="1"/>
          <p:nvPr>
            <p:ph idx="1" type="subTitle"/>
          </p:nvPr>
        </p:nvSpPr>
        <p:spPr>
          <a:xfrm>
            <a:off x="251450" y="2894400"/>
            <a:ext cx="8520600" cy="792600"/>
          </a:xfrm>
          <a:prstGeom prst="rect">
            <a:avLst/>
          </a:prstGeom>
          <a:effectLst>
            <a:outerShdw blurRad="685800" rotWithShape="0" algn="bl" dir="3720000" dist="19050">
              <a:srgbClr val="000000">
                <a:alpha val="76000"/>
              </a:srgbClr>
            </a:outerShdw>
          </a:effectLst>
        </p:spPr>
        <p:txBody>
          <a:bodyPr anchorCtr="0" anchor="t" bIns="91425" lIns="91425" spcFirstLastPara="1" rIns="91425" wrap="square" tIns="91425">
            <a:normAutofit fontScale="47500" lnSpcReduction="20000"/>
          </a:bodyPr>
          <a:lstStyle/>
          <a:p>
            <a:pPr indent="0" lvl="0" marL="0" rtl="0" algn="ctr">
              <a:lnSpc>
                <a:spcPct val="115000"/>
              </a:lnSpc>
              <a:spcBef>
                <a:spcPts val="0"/>
              </a:spcBef>
              <a:spcAft>
                <a:spcPts val="0"/>
              </a:spcAft>
              <a:buClr>
                <a:schemeClr val="dk1"/>
              </a:buClr>
              <a:buSzPct val="34659"/>
              <a:buFont typeface="Arial"/>
              <a:buNone/>
            </a:pPr>
            <a:r>
              <a:rPr b="1" lang="en" sz="3173" u="sng">
                <a:solidFill>
                  <a:schemeClr val="dk1"/>
                </a:solidFill>
              </a:rPr>
              <a:t>Team members:</a:t>
            </a:r>
            <a:r>
              <a:rPr lang="en" sz="3173">
                <a:solidFill>
                  <a:schemeClr val="dk1"/>
                </a:solidFill>
              </a:rPr>
              <a:t> </a:t>
            </a:r>
            <a:r>
              <a:rPr b="1" lang="en" sz="3173">
                <a:solidFill>
                  <a:schemeClr val="dk1"/>
                </a:solidFill>
              </a:rPr>
              <a:t>Antoine Perrymon, Wesley Watkins, Cornelia Miller, Chineze Okpala, Anthony Ndungu, AJ Lamar III, Evan Mickler, Beverly Phillips</a:t>
            </a:r>
            <a:endParaRPr b="1" sz="3173">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Does Weather Affect Crime?</a:t>
            </a:r>
            <a:endParaRPr/>
          </a:p>
        </p:txBody>
      </p:sp>
      <p:pic>
        <p:nvPicPr>
          <p:cNvPr id="119" name="Google Shape;119;p22"/>
          <p:cNvPicPr preferRelativeResize="0"/>
          <p:nvPr/>
        </p:nvPicPr>
        <p:blipFill>
          <a:blip r:embed="rId3">
            <a:alphaModFix/>
          </a:blip>
          <a:stretch>
            <a:fillRect/>
          </a:stretch>
        </p:blipFill>
        <p:spPr>
          <a:xfrm>
            <a:off x="568675" y="1669600"/>
            <a:ext cx="4003326" cy="2628350"/>
          </a:xfrm>
          <a:prstGeom prst="rect">
            <a:avLst/>
          </a:prstGeom>
          <a:noFill/>
          <a:ln>
            <a:noFill/>
          </a:ln>
        </p:spPr>
      </p:pic>
      <p:pic>
        <p:nvPicPr>
          <p:cNvPr id="120" name="Google Shape;120;p22"/>
          <p:cNvPicPr preferRelativeResize="0"/>
          <p:nvPr/>
        </p:nvPicPr>
        <p:blipFill>
          <a:blip r:embed="rId4">
            <a:alphaModFix/>
          </a:blip>
          <a:stretch>
            <a:fillRect/>
          </a:stretch>
        </p:blipFill>
        <p:spPr>
          <a:xfrm>
            <a:off x="4693075" y="1669591"/>
            <a:ext cx="3867974" cy="26283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Where Is the most crime?</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Heatmap of crimes reported from 2009-2019</a:t>
            </a:r>
            <a:endParaRPr/>
          </a:p>
        </p:txBody>
      </p:sp>
      <p:pic>
        <p:nvPicPr>
          <p:cNvPr id="127" name="Google Shape;127;p23"/>
          <p:cNvPicPr preferRelativeResize="0"/>
          <p:nvPr/>
        </p:nvPicPr>
        <p:blipFill>
          <a:blip r:embed="rId3">
            <a:alphaModFix/>
          </a:blip>
          <a:stretch>
            <a:fillRect/>
          </a:stretch>
        </p:blipFill>
        <p:spPr>
          <a:xfrm>
            <a:off x="3009013" y="1585138"/>
            <a:ext cx="5514975" cy="366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Where is the most crime?</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Bar chart of crimes reported 2009-2019 by neighborhood</a:t>
            </a:r>
            <a:endParaRPr/>
          </a:p>
        </p:txBody>
      </p:sp>
      <p:pic>
        <p:nvPicPr>
          <p:cNvPr id="134" name="Google Shape;134;p24"/>
          <p:cNvPicPr preferRelativeResize="0"/>
          <p:nvPr/>
        </p:nvPicPr>
        <p:blipFill>
          <a:blip r:embed="rId3">
            <a:alphaModFix/>
          </a:blip>
          <a:stretch>
            <a:fillRect/>
          </a:stretch>
        </p:blipFill>
        <p:spPr>
          <a:xfrm>
            <a:off x="499925" y="1658400"/>
            <a:ext cx="6502225"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type of crime is most common?</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Bar chart of crimes reported in 2009-2019 by type of offense</a:t>
            </a:r>
            <a:endParaRPr/>
          </a:p>
        </p:txBody>
      </p:sp>
      <p:pic>
        <p:nvPicPr>
          <p:cNvPr id="141" name="Google Shape;141;p25"/>
          <p:cNvPicPr preferRelativeResize="0"/>
          <p:nvPr/>
        </p:nvPicPr>
        <p:blipFill>
          <a:blip r:embed="rId3">
            <a:alphaModFix/>
          </a:blip>
          <a:stretch>
            <a:fillRect/>
          </a:stretch>
        </p:blipFill>
        <p:spPr>
          <a:xfrm>
            <a:off x="311700" y="1571625"/>
            <a:ext cx="6711050" cy="357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type of crime is most common?</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Bar chart of crimes reported in 2020 by type of offense</a:t>
            </a:r>
            <a:endParaRPr/>
          </a:p>
        </p:txBody>
      </p:sp>
      <p:pic>
        <p:nvPicPr>
          <p:cNvPr id="148" name="Google Shape;148;p26"/>
          <p:cNvPicPr preferRelativeResize="0"/>
          <p:nvPr/>
        </p:nvPicPr>
        <p:blipFill>
          <a:blip r:embed="rId3">
            <a:alphaModFix/>
          </a:blip>
          <a:stretch>
            <a:fillRect/>
          </a:stretch>
        </p:blipFill>
        <p:spPr>
          <a:xfrm>
            <a:off x="311709" y="1562100"/>
            <a:ext cx="6295475" cy="3581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175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Crime Along </a:t>
            </a:r>
            <a:endParaRPr/>
          </a:p>
          <a:p>
            <a:pPr indent="0" lvl="0" marL="0" rtl="0" algn="l">
              <a:spcBef>
                <a:spcPts val="0"/>
              </a:spcBef>
              <a:spcAft>
                <a:spcPts val="0"/>
              </a:spcAft>
              <a:buNone/>
            </a:pPr>
            <a:r>
              <a:rPr lang="en"/>
              <a:t>	Racial Boundaries</a:t>
            </a:r>
            <a:endParaRPr/>
          </a:p>
        </p:txBody>
      </p:sp>
      <p:pic>
        <p:nvPicPr>
          <p:cNvPr id="154" name="Google Shape;154;p27"/>
          <p:cNvPicPr preferRelativeResize="0"/>
          <p:nvPr/>
        </p:nvPicPr>
        <p:blipFill>
          <a:blip r:embed="rId3">
            <a:alphaModFix/>
          </a:blip>
          <a:stretch>
            <a:fillRect/>
          </a:stretch>
        </p:blipFill>
        <p:spPr>
          <a:xfrm>
            <a:off x="3646575" y="302101"/>
            <a:ext cx="4539324" cy="453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does unemployment affect the crime rate?</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8"/>
          <p:cNvPicPr preferRelativeResize="0"/>
          <p:nvPr/>
        </p:nvPicPr>
        <p:blipFill>
          <a:blip r:embed="rId3">
            <a:alphaModFix/>
          </a:blip>
          <a:stretch>
            <a:fillRect/>
          </a:stretch>
        </p:blipFill>
        <p:spPr>
          <a:xfrm>
            <a:off x="4325875" y="1574100"/>
            <a:ext cx="4305300" cy="2743200"/>
          </a:xfrm>
          <a:prstGeom prst="rect">
            <a:avLst/>
          </a:prstGeom>
          <a:noFill/>
          <a:ln>
            <a:noFill/>
          </a:ln>
        </p:spPr>
      </p:pic>
      <p:pic>
        <p:nvPicPr>
          <p:cNvPr id="162" name="Google Shape;162;p28"/>
          <p:cNvPicPr preferRelativeResize="0"/>
          <p:nvPr/>
        </p:nvPicPr>
        <p:blipFill>
          <a:blip r:embed="rId4">
            <a:alphaModFix/>
          </a:blip>
          <a:stretch>
            <a:fillRect/>
          </a:stretch>
        </p:blipFill>
        <p:spPr>
          <a:xfrm>
            <a:off x="311700" y="1669816"/>
            <a:ext cx="3933500" cy="24584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203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44594"/>
              <a:buNone/>
            </a:pPr>
            <a:r>
              <a:rPr lang="en" sz="2220"/>
              <a:t>Crime during period of Shelter in Place due to Covid-19, </a:t>
            </a:r>
            <a:endParaRPr sz="2220"/>
          </a:p>
          <a:p>
            <a:pPr indent="0" lvl="0" marL="0" rtl="0" algn="ctr">
              <a:spcBef>
                <a:spcPts val="0"/>
              </a:spcBef>
              <a:spcAft>
                <a:spcPts val="0"/>
              </a:spcAft>
              <a:buSzPct val="44594"/>
              <a:buNone/>
            </a:pPr>
            <a:r>
              <a:rPr lang="en" sz="2220"/>
              <a:t>Jan to Sept., 2020</a:t>
            </a:r>
            <a:endParaRPr sz="2220"/>
          </a:p>
        </p:txBody>
      </p:sp>
      <p:cxnSp>
        <p:nvCxnSpPr>
          <p:cNvPr id="168" name="Google Shape;168;p29"/>
          <p:cNvCxnSpPr/>
          <p:nvPr/>
        </p:nvCxnSpPr>
        <p:spPr>
          <a:xfrm flipH="1" rot="10800000">
            <a:off x="3526100" y="1386475"/>
            <a:ext cx="20100" cy="990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9"/>
          <p:cNvSpPr txBox="1"/>
          <p:nvPr/>
        </p:nvSpPr>
        <p:spPr>
          <a:xfrm>
            <a:off x="3867675" y="1850825"/>
            <a:ext cx="260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Shelter in place ends, April 13th</a:t>
            </a:r>
            <a:endParaRPr sz="1200"/>
          </a:p>
        </p:txBody>
      </p:sp>
      <p:sp>
        <p:nvSpPr>
          <p:cNvPr id="170" name="Google Shape;170;p29"/>
          <p:cNvSpPr txBox="1"/>
          <p:nvPr/>
        </p:nvSpPr>
        <p:spPr>
          <a:xfrm>
            <a:off x="150700" y="4691450"/>
            <a:ext cx="22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Antoine</a:t>
            </a:r>
            <a:endParaRPr/>
          </a:p>
        </p:txBody>
      </p:sp>
      <p:pic>
        <p:nvPicPr>
          <p:cNvPr id="171" name="Google Shape;171;p29"/>
          <p:cNvPicPr preferRelativeResize="0"/>
          <p:nvPr/>
        </p:nvPicPr>
        <p:blipFill>
          <a:blip r:embed="rId3">
            <a:alphaModFix/>
          </a:blip>
          <a:stretch>
            <a:fillRect/>
          </a:stretch>
        </p:blipFill>
        <p:spPr>
          <a:xfrm>
            <a:off x="1719939" y="1258150"/>
            <a:ext cx="5382625" cy="3788300"/>
          </a:xfrm>
          <a:prstGeom prst="rect">
            <a:avLst/>
          </a:prstGeom>
          <a:noFill/>
          <a:ln>
            <a:noFill/>
          </a:ln>
        </p:spPr>
      </p:pic>
      <p:cxnSp>
        <p:nvCxnSpPr>
          <p:cNvPr id="172" name="Google Shape;172;p29"/>
          <p:cNvCxnSpPr/>
          <p:nvPr/>
        </p:nvCxnSpPr>
        <p:spPr>
          <a:xfrm>
            <a:off x="3686850" y="2190000"/>
            <a:ext cx="40200" cy="2612100"/>
          </a:xfrm>
          <a:prstGeom prst="straightConnector1">
            <a:avLst/>
          </a:prstGeom>
          <a:noFill/>
          <a:ln cap="flat" cmpd="sng" w="19050">
            <a:solidFill>
              <a:srgbClr val="FFD966"/>
            </a:solidFill>
            <a:prstDash val="solid"/>
            <a:round/>
            <a:headEnd len="med" w="med" type="none"/>
            <a:tailEnd len="med" w="med" type="none"/>
          </a:ln>
        </p:spPr>
      </p:cxnSp>
      <p:cxnSp>
        <p:nvCxnSpPr>
          <p:cNvPr id="173" name="Google Shape;173;p29"/>
          <p:cNvCxnSpPr/>
          <p:nvPr/>
        </p:nvCxnSpPr>
        <p:spPr>
          <a:xfrm>
            <a:off x="4209225" y="2461250"/>
            <a:ext cx="10200" cy="2300400"/>
          </a:xfrm>
          <a:prstGeom prst="straightConnector1">
            <a:avLst/>
          </a:prstGeom>
          <a:noFill/>
          <a:ln cap="flat" cmpd="sng" w="19050">
            <a:solidFill>
              <a:srgbClr val="FF0000"/>
            </a:solidFill>
            <a:prstDash val="solid"/>
            <a:round/>
            <a:headEnd len="med" w="med" type="none"/>
            <a:tailEnd len="med" w="med" type="none"/>
          </a:ln>
        </p:spPr>
      </p:cxnSp>
      <p:sp>
        <p:nvSpPr>
          <p:cNvPr id="174" name="Google Shape;174;p29"/>
          <p:cNvSpPr txBox="1"/>
          <p:nvPr/>
        </p:nvSpPr>
        <p:spPr>
          <a:xfrm>
            <a:off x="3045900" y="185082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Shelter in place began, March 14th</a:t>
            </a:r>
            <a:endParaRPr sz="1200"/>
          </a:p>
        </p:txBody>
      </p:sp>
      <p:sp>
        <p:nvSpPr>
          <p:cNvPr id="175" name="Google Shape;175;p29"/>
          <p:cNvSpPr txBox="1"/>
          <p:nvPr/>
        </p:nvSpPr>
        <p:spPr>
          <a:xfrm>
            <a:off x="3777250" y="2149800"/>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Shelter in place ends, April 13th</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0"/>
          <p:cNvPicPr preferRelativeResize="0"/>
          <p:nvPr/>
        </p:nvPicPr>
        <p:blipFill>
          <a:blip r:embed="rId3">
            <a:alphaModFix/>
          </a:blip>
          <a:stretch>
            <a:fillRect/>
          </a:stretch>
        </p:blipFill>
        <p:spPr>
          <a:xfrm>
            <a:off x="4162449" y="877275"/>
            <a:ext cx="4834751" cy="2148778"/>
          </a:xfrm>
          <a:prstGeom prst="rect">
            <a:avLst/>
          </a:prstGeom>
          <a:noFill/>
          <a:ln>
            <a:noFill/>
          </a:ln>
        </p:spPr>
      </p:pic>
      <p:pic>
        <p:nvPicPr>
          <p:cNvPr id="181" name="Google Shape;181;p30"/>
          <p:cNvPicPr preferRelativeResize="0"/>
          <p:nvPr/>
        </p:nvPicPr>
        <p:blipFill>
          <a:blip r:embed="rId4">
            <a:alphaModFix/>
          </a:blip>
          <a:stretch>
            <a:fillRect/>
          </a:stretch>
        </p:blipFill>
        <p:spPr>
          <a:xfrm>
            <a:off x="152400" y="2351050"/>
            <a:ext cx="3828599" cy="2698417"/>
          </a:xfrm>
          <a:prstGeom prst="rect">
            <a:avLst/>
          </a:prstGeom>
          <a:noFill/>
          <a:ln>
            <a:noFill/>
          </a:ln>
        </p:spPr>
      </p:pic>
      <p:sp>
        <p:nvSpPr>
          <p:cNvPr id="182" name="Google Shape;182;p30"/>
          <p:cNvSpPr txBox="1"/>
          <p:nvPr>
            <p:ph idx="4294967295" type="title"/>
          </p:nvPr>
        </p:nvSpPr>
        <p:spPr>
          <a:xfrm>
            <a:off x="311700" y="3045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COVID and Crime: Closer Look</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Discussion</a:t>
            </a: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Where is crime occuring?  </a:t>
            </a:r>
            <a:endParaRPr/>
          </a:p>
          <a:p>
            <a:pPr indent="-317500" lvl="1" marL="914400" rtl="0" algn="l">
              <a:spcBef>
                <a:spcPts val="0"/>
              </a:spcBef>
              <a:spcAft>
                <a:spcPts val="0"/>
              </a:spcAft>
              <a:buSzPts val="1400"/>
              <a:buChar char="○"/>
            </a:pPr>
            <a:r>
              <a:rPr lang="en"/>
              <a:t> Primarily in areas of high property value. Why?</a:t>
            </a:r>
            <a:endParaRPr/>
          </a:p>
          <a:p>
            <a:pPr indent="-342900" lvl="0" marL="457200" rtl="0" algn="l">
              <a:spcBef>
                <a:spcPts val="0"/>
              </a:spcBef>
              <a:spcAft>
                <a:spcPts val="0"/>
              </a:spcAft>
              <a:buSzPts val="1800"/>
              <a:buChar char="●"/>
            </a:pPr>
            <a:r>
              <a:rPr lang="en"/>
              <a:t>Unemployment is a good indicator of crime- except in 2020! </a:t>
            </a:r>
            <a:endParaRPr/>
          </a:p>
          <a:p>
            <a:pPr indent="-317500" lvl="1" marL="914400" rtl="0" algn="l">
              <a:spcBef>
                <a:spcPts val="0"/>
              </a:spcBef>
              <a:spcAft>
                <a:spcPts val="0"/>
              </a:spcAft>
              <a:buSzPts val="1400"/>
              <a:buChar char="○"/>
            </a:pPr>
            <a:r>
              <a:rPr lang="en"/>
              <a:t>Crime did not increase in 2020 as unemployment increased. Why? </a:t>
            </a:r>
            <a:endParaRPr/>
          </a:p>
          <a:p>
            <a:pPr indent="-342900" lvl="0" marL="457200" rtl="0" algn="l">
              <a:spcBef>
                <a:spcPts val="0"/>
              </a:spcBef>
              <a:spcAft>
                <a:spcPts val="0"/>
              </a:spcAft>
              <a:buSzPts val="1800"/>
              <a:buChar char="●"/>
            </a:pPr>
            <a:r>
              <a:rPr lang="en"/>
              <a:t>Most crime has decreased during the COVID-19 pandemic. </a:t>
            </a:r>
            <a:endParaRPr/>
          </a:p>
          <a:p>
            <a:pPr indent="-317500" lvl="1" marL="914400" rtl="0" algn="l">
              <a:spcBef>
                <a:spcPts val="0"/>
              </a:spcBef>
              <a:spcAft>
                <a:spcPts val="0"/>
              </a:spcAft>
              <a:buSzPts val="1400"/>
              <a:buChar char="○"/>
            </a:pPr>
            <a:r>
              <a:rPr lang="en"/>
              <a:t>Uptick in Larceny from Vehicle </a:t>
            </a:r>
            <a:endParaRPr/>
          </a:p>
          <a:p>
            <a:pPr indent="-342900" lvl="0" marL="457200" rtl="0" algn="l">
              <a:spcBef>
                <a:spcPts val="0"/>
              </a:spcBef>
              <a:spcAft>
                <a:spcPts val="0"/>
              </a:spcAft>
              <a:buSzPts val="1800"/>
              <a:buChar char="●"/>
            </a:pPr>
            <a:r>
              <a:rPr lang="en"/>
              <a:t>Crime has decreased over the last 12 years- since the Great Recession (2007-2009)</a:t>
            </a:r>
            <a:endParaRPr/>
          </a:p>
          <a:p>
            <a:pPr indent="-317500" lvl="1" marL="914400" rtl="0" algn="l">
              <a:spcBef>
                <a:spcPts val="0"/>
              </a:spcBef>
              <a:spcAft>
                <a:spcPts val="0"/>
              </a:spcAft>
              <a:buSzPts val="1400"/>
              <a:buChar char="○"/>
            </a:pPr>
            <a:r>
              <a:rPr lang="en"/>
              <a:t>Uptick in violent crime is observed</a:t>
            </a:r>
            <a:endParaRPr/>
          </a:p>
          <a:p>
            <a:pPr indent="0" lvl="0" marL="45720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Motivation &amp; Summary</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news media has given the impression that crime has increased over the last year during the pandemic, but how has crime trended over time?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311700" y="2201642"/>
            <a:ext cx="2843174" cy="1600233"/>
          </a:xfrm>
          <a:prstGeom prst="rect">
            <a:avLst/>
          </a:prstGeom>
          <a:noFill/>
          <a:ln>
            <a:noFill/>
          </a:ln>
        </p:spPr>
      </p:pic>
      <p:pic>
        <p:nvPicPr>
          <p:cNvPr id="64" name="Google Shape;64;p14"/>
          <p:cNvPicPr preferRelativeResize="0"/>
          <p:nvPr/>
        </p:nvPicPr>
        <p:blipFill>
          <a:blip r:embed="rId4">
            <a:alphaModFix/>
          </a:blip>
          <a:stretch>
            <a:fillRect/>
          </a:stretch>
        </p:blipFill>
        <p:spPr>
          <a:xfrm>
            <a:off x="3194750" y="2681699"/>
            <a:ext cx="2754501" cy="1549400"/>
          </a:xfrm>
          <a:prstGeom prst="rect">
            <a:avLst/>
          </a:prstGeom>
          <a:noFill/>
          <a:ln>
            <a:noFill/>
          </a:ln>
        </p:spPr>
      </p:pic>
      <p:pic>
        <p:nvPicPr>
          <p:cNvPr id="65" name="Google Shape;65;p14"/>
          <p:cNvPicPr preferRelativeResize="0"/>
          <p:nvPr/>
        </p:nvPicPr>
        <p:blipFill>
          <a:blip r:embed="rId5">
            <a:alphaModFix/>
          </a:blip>
          <a:stretch>
            <a:fillRect/>
          </a:stretch>
        </p:blipFill>
        <p:spPr>
          <a:xfrm>
            <a:off x="5989113" y="2126525"/>
            <a:ext cx="2843175" cy="16030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Future Questions</a:t>
            </a:r>
            <a:endParaRPr/>
          </a:p>
        </p:txBody>
      </p:sp>
      <p:sp>
        <p:nvSpPr>
          <p:cNvPr id="194" name="Google Shape;19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Crime rate tracked over a year for each year.</a:t>
            </a:r>
            <a:endParaRPr/>
          </a:p>
          <a:p>
            <a:pPr indent="-297497" lvl="1" marL="914400" rtl="0" algn="l">
              <a:spcBef>
                <a:spcPts val="0"/>
              </a:spcBef>
              <a:spcAft>
                <a:spcPts val="0"/>
              </a:spcAft>
              <a:buSzPct val="100000"/>
              <a:buChar char="○"/>
            </a:pPr>
            <a:r>
              <a:rPr lang="en"/>
              <a:t> To see if the dip in crime in the spring is normal.</a:t>
            </a:r>
            <a:endParaRPr/>
          </a:p>
          <a:p>
            <a:pPr indent="-317182" lvl="0" marL="457200" rtl="0" algn="l">
              <a:spcBef>
                <a:spcPts val="0"/>
              </a:spcBef>
              <a:spcAft>
                <a:spcPts val="0"/>
              </a:spcAft>
              <a:buSzPct val="100000"/>
              <a:buChar char="●"/>
            </a:pPr>
            <a:r>
              <a:rPr lang="en"/>
              <a:t>Map of personal income and crime location. </a:t>
            </a:r>
            <a:endParaRPr/>
          </a:p>
          <a:p>
            <a:pPr indent="-297497" lvl="1" marL="914400" rtl="0" algn="l">
              <a:spcBef>
                <a:spcPts val="0"/>
              </a:spcBef>
              <a:spcAft>
                <a:spcPts val="0"/>
              </a:spcAft>
              <a:buSzPct val="100000"/>
              <a:buChar char="○"/>
            </a:pPr>
            <a:r>
              <a:rPr lang="en"/>
              <a:t>Modify the boundary graph to have </a:t>
            </a:r>
            <a:r>
              <a:rPr lang="en"/>
              <a:t>location</a:t>
            </a:r>
            <a:r>
              <a:rPr lang="en"/>
              <a:t> data tied to type of crime. </a:t>
            </a:r>
            <a:endParaRPr/>
          </a:p>
          <a:p>
            <a:pPr indent="-317182" lvl="0" marL="457200" rtl="0" algn="l">
              <a:spcBef>
                <a:spcPts val="0"/>
              </a:spcBef>
              <a:spcAft>
                <a:spcPts val="0"/>
              </a:spcAft>
              <a:buSzPct val="100000"/>
              <a:buChar char="●"/>
            </a:pPr>
            <a:r>
              <a:rPr lang="en"/>
              <a:t>Rain and Crime?</a:t>
            </a:r>
            <a:endParaRPr/>
          </a:p>
          <a:p>
            <a:pPr indent="-297497" lvl="1" marL="914400" rtl="0" algn="l">
              <a:spcBef>
                <a:spcPts val="0"/>
              </a:spcBef>
              <a:spcAft>
                <a:spcPts val="0"/>
              </a:spcAft>
              <a:buSzPct val="127272"/>
              <a:buChar char="○"/>
            </a:pPr>
            <a:r>
              <a:rPr lang="en"/>
              <a:t>We found it very interesting that rain and crime had any correlation at all. While We do not in anyway believe rain causes crime, we do wonder if there is a larger connection between changes in the climate(global warming) and crime. </a:t>
            </a:r>
            <a:endParaRPr sz="1100">
              <a:solidFill>
                <a:schemeClr val="dk1"/>
              </a:solidFill>
            </a:endParaRPr>
          </a:p>
          <a:p>
            <a:pPr indent="-317182" lvl="0" marL="457200" rtl="0" algn="l">
              <a:spcBef>
                <a:spcPts val="0"/>
              </a:spcBef>
              <a:spcAft>
                <a:spcPts val="0"/>
              </a:spcAft>
              <a:buSzPct val="100000"/>
              <a:buChar char="●"/>
            </a:pPr>
            <a:r>
              <a:rPr lang="en"/>
              <a:t>Crime and COVID</a:t>
            </a:r>
            <a:endParaRPr/>
          </a:p>
          <a:p>
            <a:pPr indent="-297497" lvl="1" marL="914400" rtl="0" algn="l">
              <a:spcBef>
                <a:spcPts val="0"/>
              </a:spcBef>
              <a:spcAft>
                <a:spcPts val="0"/>
              </a:spcAft>
              <a:buSzPct val="100000"/>
              <a:buChar char="○"/>
            </a:pPr>
            <a:r>
              <a:rPr lang="en"/>
              <a:t>We also found it interesting that Larceny - From Vehicle had the greatest increase in reported offenses during the pandemic. This leads us to wonder if this crime might have been particularly affected by COVID Cases. </a:t>
            </a:r>
            <a:endParaRPr/>
          </a:p>
          <a:p>
            <a:pPr indent="-297497" lvl="2" marL="1371600" rtl="0" algn="l">
              <a:spcBef>
                <a:spcPts val="0"/>
              </a:spcBef>
              <a:spcAft>
                <a:spcPts val="0"/>
              </a:spcAft>
              <a:buSzPct val="100000"/>
              <a:buChar char="■"/>
            </a:pPr>
            <a:r>
              <a:rPr lang="en"/>
              <a:t>Does the Stay at home order deter criminals if they are aware that all residents of a neighborhood are actually home?</a:t>
            </a:r>
            <a:endParaRPr/>
          </a:p>
          <a:p>
            <a:pPr indent="-297497" lvl="2" marL="1371600" rtl="0" algn="l">
              <a:spcBef>
                <a:spcPts val="0"/>
              </a:spcBef>
              <a:spcAft>
                <a:spcPts val="0"/>
              </a:spcAft>
              <a:buSzPct val="100000"/>
              <a:buChar char="■"/>
            </a:pPr>
            <a:r>
              <a:rPr lang="en"/>
              <a:t>Are these crimes taking place in areas that are no longer being populated by cars? I.e. night clubs/bars?</a:t>
            </a:r>
            <a:endParaRPr/>
          </a:p>
          <a:p>
            <a:pPr indent="-297497" lvl="2" marL="1371600" rtl="0" algn="l">
              <a:spcBef>
                <a:spcPts val="0"/>
              </a:spcBef>
              <a:spcAft>
                <a:spcPts val="0"/>
              </a:spcAft>
              <a:buSzPct val="100000"/>
              <a:buChar char="■"/>
            </a:pPr>
            <a:r>
              <a:rPr lang="en"/>
              <a:t>Are these crimes all taking place during large events</a:t>
            </a:r>
            <a:endParaRPr/>
          </a:p>
          <a:p>
            <a:pPr indent="-297497" lvl="2" marL="1371600" rtl="0" algn="l">
              <a:spcBef>
                <a:spcPts val="0"/>
              </a:spcBef>
              <a:spcAft>
                <a:spcPts val="0"/>
              </a:spcAft>
              <a:buSzPct val="100000"/>
              <a:buChar char="■"/>
            </a:pPr>
            <a:r>
              <a:rPr lang="en"/>
              <a:t>Is this increase and decline completely cyclical, and COVID had no effect?</a:t>
            </a:r>
            <a:endParaRPr/>
          </a:p>
          <a:p>
            <a:pPr indent="0" lvl="0" marL="45720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Questions to Answer</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has crime been trending over the past decade?</a:t>
            </a:r>
            <a:endParaRPr/>
          </a:p>
          <a:p>
            <a:pPr indent="-317500" lvl="1" marL="1371600" rtl="0" algn="l">
              <a:spcBef>
                <a:spcPts val="0"/>
              </a:spcBef>
              <a:spcAft>
                <a:spcPts val="0"/>
              </a:spcAft>
              <a:buSzPts val="1400"/>
              <a:buChar char="○"/>
            </a:pPr>
            <a:r>
              <a:rPr lang="en"/>
              <a:t>More active months? Seasons? Weather?</a:t>
            </a:r>
            <a:endParaRPr/>
          </a:p>
          <a:p>
            <a:pPr indent="-342900" lvl="0" marL="457200" rtl="0" algn="l">
              <a:spcBef>
                <a:spcPts val="0"/>
              </a:spcBef>
              <a:spcAft>
                <a:spcPts val="0"/>
              </a:spcAft>
              <a:buSzPts val="1800"/>
              <a:buChar char="●"/>
            </a:pPr>
            <a:r>
              <a:rPr lang="en"/>
              <a:t>Where are the </a:t>
            </a:r>
            <a:r>
              <a:rPr lang="en"/>
              <a:t>hotspots</a:t>
            </a:r>
            <a:r>
              <a:rPr lang="en"/>
              <a:t> of crime in the city?</a:t>
            </a:r>
            <a:endParaRPr/>
          </a:p>
          <a:p>
            <a:pPr indent="-317500" lvl="1" marL="1371600" rtl="0" algn="l">
              <a:spcBef>
                <a:spcPts val="0"/>
              </a:spcBef>
              <a:spcAft>
                <a:spcPts val="0"/>
              </a:spcAft>
              <a:buSzPts val="1400"/>
              <a:buChar char="○"/>
            </a:pPr>
            <a:r>
              <a:rPr lang="en"/>
              <a:t>Particular neighborhoods? Racial boundaries? </a:t>
            </a:r>
            <a:endParaRPr/>
          </a:p>
          <a:p>
            <a:pPr indent="-342900" lvl="0" marL="457200" rtl="0" algn="l">
              <a:spcBef>
                <a:spcPts val="0"/>
              </a:spcBef>
              <a:spcAft>
                <a:spcPts val="0"/>
              </a:spcAft>
              <a:buSzPts val="1800"/>
              <a:buChar char="●"/>
            </a:pPr>
            <a:r>
              <a:rPr lang="en"/>
              <a:t>Has unemployment contributed to crime? </a:t>
            </a:r>
            <a:endParaRPr/>
          </a:p>
          <a:p>
            <a:pPr indent="-342900" lvl="0" marL="457200" rtl="0" algn="l">
              <a:spcBef>
                <a:spcPts val="0"/>
              </a:spcBef>
              <a:spcAft>
                <a:spcPts val="0"/>
              </a:spcAft>
              <a:buSzPts val="1800"/>
              <a:buChar char="●"/>
            </a:pPr>
            <a:r>
              <a:rPr lang="en"/>
              <a:t>How has the pandemic affected the rate of crime in the city?</a:t>
            </a:r>
            <a:endParaRPr/>
          </a:p>
          <a:p>
            <a:pPr indent="0" lvl="0" marL="914400" rtl="0" algn="l">
              <a:spcBef>
                <a:spcPts val="1200"/>
              </a:spcBef>
              <a:spcAft>
                <a:spcPts val="1200"/>
              </a:spcAft>
              <a:buNone/>
            </a:pPr>
            <a:r>
              <a:t/>
            </a:r>
            <a:endParaRPr/>
          </a:p>
        </p:txBody>
      </p:sp>
      <p:pic>
        <p:nvPicPr>
          <p:cNvPr id="72" name="Google Shape;72;p15"/>
          <p:cNvPicPr preferRelativeResize="0"/>
          <p:nvPr/>
        </p:nvPicPr>
        <p:blipFill>
          <a:blip r:embed="rId3">
            <a:alphaModFix/>
          </a:blip>
          <a:stretch>
            <a:fillRect/>
          </a:stretch>
        </p:blipFill>
        <p:spPr>
          <a:xfrm>
            <a:off x="6194525" y="3053675"/>
            <a:ext cx="2862850" cy="2009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A</a:t>
            </a:r>
            <a:r>
              <a:rPr lang="en"/>
              <a:t>cquisition</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Atlanta Police Department Data </a:t>
            </a:r>
            <a:r>
              <a:rPr lang="en"/>
              <a:t>(2009 - SEP-2021)</a:t>
            </a:r>
            <a:endParaRPr/>
          </a:p>
          <a:p>
            <a:pPr indent="-342900" lvl="0" marL="457200" rtl="0" algn="l">
              <a:spcBef>
                <a:spcPts val="0"/>
              </a:spcBef>
              <a:spcAft>
                <a:spcPts val="0"/>
              </a:spcAft>
              <a:buSzPts val="1800"/>
              <a:buChar char="-"/>
            </a:pPr>
            <a:r>
              <a:rPr lang="en"/>
              <a:t>Racial and geographic data gathered from 2020 Census via IPUMS-NHGIS</a:t>
            </a:r>
            <a:endParaRPr/>
          </a:p>
          <a:p>
            <a:pPr indent="-342900" lvl="0" marL="457200" rtl="0" algn="l">
              <a:spcBef>
                <a:spcPts val="0"/>
              </a:spcBef>
              <a:spcAft>
                <a:spcPts val="0"/>
              </a:spcAft>
              <a:buSzPts val="1800"/>
              <a:buChar char="-"/>
            </a:pPr>
            <a:r>
              <a:rPr lang="en"/>
              <a:t>Google maps API</a:t>
            </a:r>
            <a:endParaRPr/>
          </a:p>
          <a:p>
            <a:pPr indent="-342900" lvl="0" marL="457200" rtl="0" algn="l">
              <a:spcBef>
                <a:spcPts val="0"/>
              </a:spcBef>
              <a:spcAft>
                <a:spcPts val="0"/>
              </a:spcAft>
              <a:buSzPts val="1800"/>
              <a:buChar char="-"/>
            </a:pPr>
            <a:r>
              <a:rPr lang="en"/>
              <a:t>Openweatherapi</a:t>
            </a:r>
            <a:endParaRPr/>
          </a:p>
          <a:p>
            <a:pPr indent="-342900" lvl="0" marL="457200" rtl="0" algn="l">
              <a:spcBef>
                <a:spcPts val="0"/>
              </a:spcBef>
              <a:spcAft>
                <a:spcPts val="0"/>
              </a:spcAft>
              <a:buSzPts val="1800"/>
              <a:buChar char="-"/>
            </a:pPr>
            <a:r>
              <a:rPr lang="en"/>
              <a:t>Covid data from the Georgia department of public health and the CDC</a:t>
            </a:r>
            <a:endParaRPr/>
          </a:p>
          <a:p>
            <a:pPr indent="-342900" lvl="0" marL="457200" rtl="0" algn="l">
              <a:spcBef>
                <a:spcPts val="0"/>
              </a:spcBef>
              <a:spcAft>
                <a:spcPts val="0"/>
              </a:spcAft>
              <a:buSzPts val="1800"/>
              <a:buChar char="-"/>
            </a:pPr>
            <a:r>
              <a:rPr lang="en"/>
              <a:t>Georgia Department of Labor, Georgia Labor Market Explorer (2009-Sept 2021)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Cleanup and Exploration</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Normalized crime data files</a:t>
            </a:r>
            <a:endParaRPr/>
          </a:p>
          <a:p>
            <a:pPr indent="-317500" lvl="1" marL="914400" rtl="0" algn="l">
              <a:spcBef>
                <a:spcPts val="0"/>
              </a:spcBef>
              <a:spcAft>
                <a:spcPts val="0"/>
              </a:spcAft>
              <a:buSzPts val="1400"/>
              <a:buChar char="-"/>
            </a:pPr>
            <a:r>
              <a:rPr lang="en"/>
              <a:t>Removing unnecessary columns, </a:t>
            </a:r>
            <a:endParaRPr/>
          </a:p>
          <a:p>
            <a:pPr indent="-317500" lvl="1" marL="914400" rtl="0" algn="l">
              <a:spcBef>
                <a:spcPts val="0"/>
              </a:spcBef>
              <a:spcAft>
                <a:spcPts val="0"/>
              </a:spcAft>
              <a:buSzPts val="1400"/>
              <a:buChar char="-"/>
            </a:pPr>
            <a:r>
              <a:rPr lang="en"/>
              <a:t>Renaming columns with different headers with the same values</a:t>
            </a:r>
            <a:endParaRPr/>
          </a:p>
          <a:p>
            <a:pPr indent="-317500" lvl="1" marL="914400" rtl="0" algn="l">
              <a:spcBef>
                <a:spcPts val="0"/>
              </a:spcBef>
              <a:spcAft>
                <a:spcPts val="0"/>
              </a:spcAft>
              <a:buSzPts val="1400"/>
              <a:buChar char="-"/>
            </a:pPr>
            <a:r>
              <a:rPr lang="en"/>
              <a:t>Reordering if necessary</a:t>
            </a:r>
            <a:endParaRPr/>
          </a:p>
          <a:p>
            <a:pPr indent="-342900" lvl="0" marL="457200" rtl="0" algn="l">
              <a:spcBef>
                <a:spcPts val="0"/>
              </a:spcBef>
              <a:spcAft>
                <a:spcPts val="0"/>
              </a:spcAft>
              <a:buSzPts val="1800"/>
              <a:buChar char="-"/>
            </a:pPr>
            <a:r>
              <a:rPr lang="en"/>
              <a:t>Removed all non-date values. </a:t>
            </a:r>
            <a:endParaRPr/>
          </a:p>
          <a:p>
            <a:pPr indent="-342900" lvl="0" marL="457200" rtl="0" algn="l">
              <a:spcBef>
                <a:spcPts val="0"/>
              </a:spcBef>
              <a:spcAft>
                <a:spcPts val="0"/>
              </a:spcAft>
              <a:buSzPts val="1800"/>
              <a:buChar char="-"/>
            </a:pPr>
            <a:r>
              <a:rPr lang="en"/>
              <a:t>Removed all dates outside of scope of analysis (January 2009 - September 2021)</a:t>
            </a:r>
            <a:endParaRPr/>
          </a:p>
          <a:p>
            <a:pPr indent="-342900" lvl="0" marL="457200" rtl="0" algn="l">
              <a:spcBef>
                <a:spcPts val="0"/>
              </a:spcBef>
              <a:spcAft>
                <a:spcPts val="0"/>
              </a:spcAft>
              <a:buSzPts val="1800"/>
              <a:buChar char="-"/>
            </a:pPr>
            <a:r>
              <a:rPr lang="en"/>
              <a:t>Created year/month/day columns. </a:t>
            </a:r>
            <a:endParaRPr/>
          </a:p>
          <a:p>
            <a:pPr indent="-342900" lvl="0" marL="457200" rtl="0" algn="l">
              <a:spcBef>
                <a:spcPts val="0"/>
              </a:spcBef>
              <a:spcAft>
                <a:spcPts val="0"/>
              </a:spcAft>
              <a:buSzPts val="1800"/>
              <a:buChar char="-"/>
            </a:pPr>
            <a:r>
              <a:rPr lang="en"/>
              <a:t>Merged Crime data with other data sets on one or both of these columns.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When is the most crime?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Crime over the last 12 years</a:t>
            </a:r>
            <a:endParaRPr/>
          </a:p>
        </p:txBody>
      </p:sp>
      <p:pic>
        <p:nvPicPr>
          <p:cNvPr id="91" name="Google Shape;91;p18"/>
          <p:cNvPicPr preferRelativeResize="0"/>
          <p:nvPr/>
        </p:nvPicPr>
        <p:blipFill>
          <a:blip r:embed="rId3">
            <a:alphaModFix/>
          </a:blip>
          <a:stretch>
            <a:fillRect/>
          </a:stretch>
        </p:blipFill>
        <p:spPr>
          <a:xfrm>
            <a:off x="1145575" y="1314300"/>
            <a:ext cx="6155950" cy="307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When is the most crime?</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595959"/>
                </a:solidFill>
              </a:rPr>
              <a:t>Crime in Atlanta by Month</a:t>
            </a:r>
            <a:endParaRPr>
              <a:solidFill>
                <a:srgbClr val="595959"/>
              </a:solidFill>
            </a:endParaRPr>
          </a:p>
          <a:p>
            <a:pPr indent="-311150" lvl="0" marL="457200" rtl="0" algn="l">
              <a:spcBef>
                <a:spcPts val="1200"/>
              </a:spcBef>
              <a:spcAft>
                <a:spcPts val="0"/>
              </a:spcAft>
              <a:buClr>
                <a:srgbClr val="595959"/>
              </a:buClr>
              <a:buSzPts val="1300"/>
              <a:buChar char="●"/>
            </a:pPr>
            <a:r>
              <a:rPr lang="en" sz="1300">
                <a:solidFill>
                  <a:srgbClr val="595959"/>
                </a:solidFill>
              </a:rPr>
              <a:t>Months with the most Crime</a:t>
            </a:r>
            <a:endParaRPr sz="1300">
              <a:solidFill>
                <a:srgbClr val="595959"/>
              </a:solidFill>
            </a:endParaRPr>
          </a:p>
          <a:p>
            <a:pPr indent="-311150" lvl="1" marL="914400" rtl="0" algn="l">
              <a:spcBef>
                <a:spcPts val="0"/>
              </a:spcBef>
              <a:spcAft>
                <a:spcPts val="0"/>
              </a:spcAft>
              <a:buClr>
                <a:srgbClr val="595959"/>
              </a:buClr>
              <a:buSzPts val="1300"/>
              <a:buChar char="○"/>
            </a:pPr>
            <a:r>
              <a:rPr lang="en" sz="1300">
                <a:solidFill>
                  <a:srgbClr val="595959"/>
                </a:solidFill>
              </a:rPr>
              <a:t>July</a:t>
            </a:r>
            <a:endParaRPr sz="1300">
              <a:solidFill>
                <a:srgbClr val="595959"/>
              </a:solidFill>
            </a:endParaRPr>
          </a:p>
          <a:p>
            <a:pPr indent="-311150" lvl="1" marL="914400" rtl="0" algn="l">
              <a:spcBef>
                <a:spcPts val="0"/>
              </a:spcBef>
              <a:spcAft>
                <a:spcPts val="0"/>
              </a:spcAft>
              <a:buClr>
                <a:srgbClr val="595959"/>
              </a:buClr>
              <a:buSzPts val="1300"/>
              <a:buChar char="○"/>
            </a:pPr>
            <a:r>
              <a:rPr lang="en" sz="1300">
                <a:solidFill>
                  <a:srgbClr val="595959"/>
                </a:solidFill>
              </a:rPr>
              <a:t>October-December</a:t>
            </a:r>
            <a:endParaRPr sz="1300">
              <a:solidFill>
                <a:srgbClr val="595959"/>
              </a:solidFill>
            </a:endParaRPr>
          </a:p>
          <a:p>
            <a:pPr indent="-311150" lvl="0" marL="457200" rtl="0" algn="l">
              <a:spcBef>
                <a:spcPts val="0"/>
              </a:spcBef>
              <a:spcAft>
                <a:spcPts val="0"/>
              </a:spcAft>
              <a:buClr>
                <a:srgbClr val="595959"/>
              </a:buClr>
              <a:buSzPts val="1300"/>
              <a:buChar char="●"/>
            </a:pPr>
            <a:r>
              <a:rPr lang="en" sz="1300">
                <a:solidFill>
                  <a:srgbClr val="595959"/>
                </a:solidFill>
              </a:rPr>
              <a:t>Months with the least amount of crime</a:t>
            </a:r>
            <a:endParaRPr sz="1300">
              <a:solidFill>
                <a:srgbClr val="595959"/>
              </a:solidFill>
            </a:endParaRPr>
          </a:p>
          <a:p>
            <a:pPr indent="-311150" lvl="1" marL="914400" rtl="0" algn="l">
              <a:spcBef>
                <a:spcPts val="0"/>
              </a:spcBef>
              <a:spcAft>
                <a:spcPts val="0"/>
              </a:spcAft>
              <a:buClr>
                <a:srgbClr val="595959"/>
              </a:buClr>
              <a:buSzPts val="1300"/>
              <a:buChar char="○"/>
            </a:pPr>
            <a:r>
              <a:rPr lang="en" sz="1300">
                <a:solidFill>
                  <a:srgbClr val="595959"/>
                </a:solidFill>
              </a:rPr>
              <a:t>February - April</a:t>
            </a:r>
            <a:endParaRPr sz="1300">
              <a:solidFill>
                <a:srgbClr val="595959"/>
              </a:solidFill>
            </a:endParaRPr>
          </a:p>
          <a:p>
            <a:pPr indent="0" lvl="0" marL="914400" rtl="0" algn="l">
              <a:spcBef>
                <a:spcPts val="1200"/>
              </a:spcBef>
              <a:spcAft>
                <a:spcPts val="1200"/>
              </a:spcAft>
              <a:buNone/>
            </a:pPr>
            <a:r>
              <a:rPr lang="en" sz="1300"/>
              <a:t> </a:t>
            </a:r>
            <a:endParaRPr sz="1300"/>
          </a:p>
        </p:txBody>
      </p:sp>
      <p:pic>
        <p:nvPicPr>
          <p:cNvPr id="98" name="Google Shape;98;p19"/>
          <p:cNvPicPr preferRelativeResize="0"/>
          <p:nvPr/>
        </p:nvPicPr>
        <p:blipFill>
          <a:blip r:embed="rId3">
            <a:alphaModFix/>
          </a:blip>
          <a:stretch>
            <a:fillRect/>
          </a:stretch>
        </p:blipFill>
        <p:spPr>
          <a:xfrm>
            <a:off x="3689475" y="872750"/>
            <a:ext cx="5142824" cy="3857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Types of Crimes committed </a:t>
            </a:r>
            <a:endParaRPr/>
          </a:p>
        </p:txBody>
      </p:sp>
      <p:sp>
        <p:nvSpPr>
          <p:cNvPr id="104" name="Google Shape;104;p20"/>
          <p:cNvSpPr txBox="1"/>
          <p:nvPr/>
        </p:nvSpPr>
        <p:spPr>
          <a:xfrm>
            <a:off x="498875" y="1892225"/>
            <a:ext cx="73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5" name="Google Shape;105;p20"/>
          <p:cNvSpPr txBox="1"/>
          <p:nvPr/>
        </p:nvSpPr>
        <p:spPr>
          <a:xfrm>
            <a:off x="447250" y="1668625"/>
            <a:ext cx="26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Homicide rate for 2009–2019</a:t>
            </a:r>
            <a:endParaRPr/>
          </a:p>
        </p:txBody>
      </p:sp>
      <p:pic>
        <p:nvPicPr>
          <p:cNvPr id="106" name="Google Shape;106;p20"/>
          <p:cNvPicPr preferRelativeResize="0"/>
          <p:nvPr/>
        </p:nvPicPr>
        <p:blipFill>
          <a:blip r:embed="rId3">
            <a:alphaModFix/>
          </a:blip>
          <a:stretch>
            <a:fillRect/>
          </a:stretch>
        </p:blipFill>
        <p:spPr>
          <a:xfrm>
            <a:off x="3079150" y="1321884"/>
            <a:ext cx="5461775" cy="36120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Types of Crimes committed </a:t>
            </a:r>
            <a:endParaRPr/>
          </a:p>
        </p:txBody>
      </p:sp>
      <p:sp>
        <p:nvSpPr>
          <p:cNvPr id="112" name="Google Shape;112;p21"/>
          <p:cNvSpPr txBox="1"/>
          <p:nvPr/>
        </p:nvSpPr>
        <p:spPr>
          <a:xfrm>
            <a:off x="602075" y="1290175"/>
            <a:ext cx="259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Aggravated </a:t>
            </a:r>
            <a:r>
              <a:rPr lang="en">
                <a:solidFill>
                  <a:schemeClr val="dk1"/>
                </a:solidFill>
              </a:rPr>
              <a:t>Assault</a:t>
            </a:r>
            <a:r>
              <a:rPr lang="en">
                <a:solidFill>
                  <a:schemeClr val="dk1"/>
                </a:solidFill>
              </a:rPr>
              <a:t> </a:t>
            </a:r>
            <a:r>
              <a:rPr lang="en">
                <a:solidFill>
                  <a:schemeClr val="dk1"/>
                </a:solidFill>
              </a:rPr>
              <a:t> rate for 2009–2019</a:t>
            </a:r>
            <a:endParaRPr/>
          </a:p>
        </p:txBody>
      </p:sp>
      <p:pic>
        <p:nvPicPr>
          <p:cNvPr id="113" name="Google Shape;113;p21"/>
          <p:cNvPicPr preferRelativeResize="0"/>
          <p:nvPr/>
        </p:nvPicPr>
        <p:blipFill>
          <a:blip r:embed="rId3">
            <a:alphaModFix/>
          </a:blip>
          <a:stretch>
            <a:fillRect/>
          </a:stretch>
        </p:blipFill>
        <p:spPr>
          <a:xfrm>
            <a:off x="3199775" y="1274293"/>
            <a:ext cx="5944225" cy="386920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